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A6F267-0A95-4D20-8DD2-B2BD3E65E8C7}">
  <a:tblStyle styleId="{BFA6F267-0A95-4D20-8DD2-B2BD3E65E8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dbd63597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dbd63597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dbd6359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dbd6359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dbd6359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dbd6359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ffa5c39f4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ffa5c39f4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dbd63597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dbd6359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dbd63597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dbd63597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sources are reddit, djia, nasdaq composite, s&amp;p 500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Found datasets on kaggle and yahoo finance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Stock market data includes date, opening and closing value, high and low value, adjusted closing value, and the volume of stocks that have been traded that day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Combined this data into a single dataset, 1989 days , 49000+ total headlines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ffa5c3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ffa5c3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Found a sentiment web tool online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Looked through source code and found that it was using a library called VADER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Free tool, specifically for social media and we scraped from reddit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this tool to calculated the probability of each headline to be positive, negative, or neutral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calculated a compound value: best for a single value summary, scale of -1 to 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Boxplot shows the average compound value, grouped by each top headline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the most part, these median compound values fall between 0 to -.5, which means they are typically varying from neutral to negative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 example headline that falls near the median values is on the right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dbd6359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dbd6359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dbd6359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dbd6359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29c60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29c60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Determiner: </a:t>
            </a:r>
            <a:r>
              <a:rPr i="1"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the, a, these</a:t>
            </a:r>
            <a:endParaRPr i="1" sz="9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Pronoun: </a:t>
            </a:r>
            <a:r>
              <a:rPr i="1"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me, my,  you, your, it</a:t>
            </a:r>
            <a:endParaRPr i="1" sz="9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Conjunctions</a:t>
            </a:r>
            <a:r>
              <a:rPr i="1" lang="en" sz="90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and, or, but</a:t>
            </a:r>
            <a:endParaRPr i="1" sz="9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44444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dbd63597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dbd63597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31.jpg"/><Relationship Id="rId7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hyperlink" Target="https://vader.casadi.l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7.jpg"/><Relationship Id="rId6" Type="http://schemas.openxmlformats.org/officeDocument/2006/relationships/image" Target="../media/image5.jpg"/><Relationship Id="rId7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23.jpg"/><Relationship Id="rId7" Type="http://schemas.openxmlformats.org/officeDocument/2006/relationships/image" Target="../media/image21.jpg"/><Relationship Id="rId8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78025" y="1730825"/>
            <a:ext cx="4954200" cy="10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News Headline for Stock Market Prediction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372875" y="2797025"/>
            <a:ext cx="39645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25: The Stock Divas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Members: Anastasia Gkousioudi, Wanying Ye, Cindy Chen, Tanya Gonzalez, and Swadha Rai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TA: Shermeen Velani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0449">
            <a:off x="697438" y="1301379"/>
            <a:ext cx="2852910" cy="2710338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chemeClr val="dk1">
                <a:alpha val="61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0" y="306975"/>
            <a:ext cx="9144000" cy="47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91450" y="1415850"/>
            <a:ext cx="48066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analysis concluded that the daily top world news headlines </a:t>
            </a: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alone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cannot predict the stock market well.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analysis revealed that either the stock market is not predictable in nature, or we are not including the important predictors. 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DJIA and S&amp;P 500 seem to follow opposite trends 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confirm that machine learning in predicting the stock market with the daily news headlines will provide underrepresented communities with a new tool to invest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550" y="1221963"/>
            <a:ext cx="2445025" cy="244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7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510300" y="1729475"/>
            <a:ext cx="8123400" cy="212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Wealth and rank are what people desire, but unless they are obtained in the right way they may not be possessed.</a:t>
            </a:r>
            <a:endParaRPr i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-Confucius</a:t>
            </a:r>
            <a:endParaRPr b="1" i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0" y="299500"/>
            <a:ext cx="90516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59375" y="977925"/>
            <a:ext cx="85875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Alzazah et al., “Recent Advances in Stock Market Prediction Using Text Mining: A Survey”, IntechOpen, 2020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Ameisen, Emmanuel. “How to solve 90% of NLP problems: a step-by-step guide.” Insight Data Science, 2018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James. “What is the Stock Market?” Investopedia, 2022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Choudhury, Sharmila. “Racial and Ethnic Differences in Wealth Holdings and Portfolio Choices.” SSAm, 2002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Fox, Michelle, “As interest in investing grows, people of color still lag behind, CNBC survey finds.” CNBC, 2021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Horowitz et al., “MOST AMERICANS SAY THERE IS TOO MUCH ECONOMIC INEQUALITY IN THE U.S., BUT FEWER THAN HALF CALL IT A TOP PRIORITY”, Pew Research Center, 2020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Jaitly et al., “Forecasting Stock Market Trends Using News Headline Analysis”, IRJET, 2021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Kumbure et al., “Machine learning techniques and data for stock market forecasting: A literature review”, ESWA, 2022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06400" y="163100"/>
            <a:ext cx="87312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News Headline for Stock Market Prediction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20675" y="4437325"/>
            <a:ext cx="6473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Shermeen Velani (TA) for your guidance!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06" y="1652000"/>
            <a:ext cx="1464750" cy="1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134675" y="3116750"/>
            <a:ext cx="11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Tanya Gonzalez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3765" l="0" r="0" t="4477"/>
          <a:stretch/>
        </p:blipFill>
        <p:spPr>
          <a:xfrm>
            <a:off x="5771583" y="1655425"/>
            <a:ext cx="1336200" cy="14083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779350" y="579175"/>
            <a:ext cx="358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#25 - The Stock Divas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26254" l="0" r="17979" t="21384"/>
          <a:stretch/>
        </p:blipFill>
        <p:spPr>
          <a:xfrm>
            <a:off x="354150" y="1658600"/>
            <a:ext cx="1464752" cy="140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3711" y="1621837"/>
            <a:ext cx="1336128" cy="140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7">
            <a:alphaModFix/>
          </a:blip>
          <a:srcRect b="26411" l="10439" r="31790" t="0"/>
          <a:stretch/>
        </p:blipFill>
        <p:spPr>
          <a:xfrm rot="-5400000">
            <a:off x="2159641" y="1661412"/>
            <a:ext cx="1460526" cy="14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480822" y="3009900"/>
            <a:ext cx="12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Wanying Ye (Gloria)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82475" y="3063750"/>
            <a:ext cx="9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Swadha Rai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284800" y="3116750"/>
            <a:ext cx="121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Anastasia Gkousioudi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03125" y="3060575"/>
            <a:ext cx="13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Yuexin(Cindy) Chen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39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0" y="344400"/>
            <a:ext cx="9144000" cy="47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023700" y="1235325"/>
            <a:ext cx="374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AutoNum type="arabicPeriod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United States, the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acial and ethnic gap in wealth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such as people of color (POC) are less likely to invest.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AutoNum type="arabicPeriod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most important market indices in the U.S. stock market are the Dow Jones Industrial Average (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DJIA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Standard and Poor’s 500 (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S&amp;P 500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and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Nasdaq 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Composite. 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B3B"/>
              </a:buClr>
              <a:buSzPts val="1400"/>
              <a:buFont typeface="Times New Roman"/>
              <a:buAutoNum type="arabicPeriod"/>
            </a:pP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technology advances with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r>
              <a:rPr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computational intelligence approach in predictions can provide society with numerous trends to follow.</a:t>
            </a:r>
            <a:endParaRPr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75" y="1623463"/>
            <a:ext cx="4601800" cy="2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Textual Data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ews headlines from Reddit World News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Headlines ranked by users’ votes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Top 25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headlines per date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Financial Data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Stock market data from three stock indices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DJIA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Nasdaq Composite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S&amp;P 500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0" y="3465131"/>
            <a:ext cx="1095525" cy="10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13181" l="12441" r="13236" t="13218"/>
          <a:stretch/>
        </p:blipFill>
        <p:spPr>
          <a:xfrm>
            <a:off x="2389078" y="3400331"/>
            <a:ext cx="1238316" cy="12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925" y="3400331"/>
            <a:ext cx="2597376" cy="12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65818" t="0"/>
          <a:stretch/>
        </p:blipFill>
        <p:spPr>
          <a:xfrm>
            <a:off x="4345747" y="3529931"/>
            <a:ext cx="1170825" cy="9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(1/3)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4871" l="0" r="0" t="11129"/>
          <a:stretch/>
        </p:blipFill>
        <p:spPr>
          <a:xfrm>
            <a:off x="76200" y="1209125"/>
            <a:ext cx="5917774" cy="3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6550" l="4074" r="2911" t="4212"/>
          <a:stretch/>
        </p:blipFill>
        <p:spPr>
          <a:xfrm>
            <a:off x="5917050" y="1871003"/>
            <a:ext cx="3045775" cy="24013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5990974" y="1411725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7C39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https://vader.casadi.la/</a:t>
            </a:r>
            <a:r>
              <a:rPr lang="en">
                <a:solidFill>
                  <a:srgbClr val="A7C396"/>
                </a:solidFill>
              </a:rPr>
              <a:t> </a:t>
            </a:r>
            <a:endParaRPr>
              <a:solidFill>
                <a:srgbClr val="A7C396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072075" y="843075"/>
            <a:ext cx="41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VADER Compound Sentiment Values by Top Headline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 rot="-5400000">
            <a:off x="-504475" y="2672475"/>
            <a:ext cx="136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VADER Compound Scores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667599" y="4549475"/>
            <a:ext cx="7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Headline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0" y="0"/>
            <a:ext cx="91440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(2/3)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75" y="3334510"/>
            <a:ext cx="2112749" cy="180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337" y="3333750"/>
            <a:ext cx="2112263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5">
            <a:alphaModFix/>
          </a:blip>
          <a:srcRect b="0" l="0" r="0" t="4415"/>
          <a:stretch/>
        </p:blipFill>
        <p:spPr>
          <a:xfrm>
            <a:off x="785200" y="537101"/>
            <a:ext cx="3750074" cy="27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6">
            <a:alphaModFix/>
          </a:blip>
          <a:srcRect b="0" l="0" r="0" t="3474"/>
          <a:stretch/>
        </p:blipFill>
        <p:spPr>
          <a:xfrm>
            <a:off x="4213375" y="523250"/>
            <a:ext cx="3713374" cy="27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7">
            <a:alphaModFix/>
          </a:blip>
          <a:srcRect b="86960" l="33773" r="30441" t="7952"/>
          <a:stretch/>
        </p:blipFill>
        <p:spPr>
          <a:xfrm>
            <a:off x="1821125" y="640674"/>
            <a:ext cx="1768699" cy="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7">
            <a:alphaModFix/>
          </a:blip>
          <a:srcRect b="86960" l="33773" r="30441" t="7952"/>
          <a:stretch/>
        </p:blipFill>
        <p:spPr>
          <a:xfrm>
            <a:off x="5219900" y="640674"/>
            <a:ext cx="1768699" cy="1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349250" y="1136625"/>
            <a:ext cx="18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764375" y="1289025"/>
            <a:ext cx="18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0" y="0"/>
            <a:ext cx="91440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(3/3)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10932" l="5249" r="0" t="14496"/>
          <a:stretch/>
        </p:blipFill>
        <p:spPr>
          <a:xfrm>
            <a:off x="4648200" y="2401183"/>
            <a:ext cx="4394800" cy="234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11499" l="4671" r="0" t="14311"/>
          <a:stretch/>
        </p:blipFill>
        <p:spPr>
          <a:xfrm>
            <a:off x="121800" y="2399225"/>
            <a:ext cx="4398264" cy="235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1124391" y="4729075"/>
            <a:ext cx="23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Dow Jones Industrial Average</a:t>
            </a:r>
            <a:endParaRPr b="1" sz="1200"/>
          </a:p>
        </p:txBody>
      </p:sp>
      <p:sp>
        <p:nvSpPr>
          <p:cNvPr id="124" name="Google Shape;124;p19"/>
          <p:cNvSpPr txBox="1"/>
          <p:nvPr/>
        </p:nvSpPr>
        <p:spPr>
          <a:xfrm>
            <a:off x="5649041" y="4774200"/>
            <a:ext cx="23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S&amp;P 500</a:t>
            </a:r>
            <a:endParaRPr b="1" sz="12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25575"/>
            <a:ext cx="1580925" cy="1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3125" y="1341050"/>
            <a:ext cx="1580925" cy="11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3548" y="605102"/>
            <a:ext cx="1635525" cy="12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6600" y="605103"/>
            <a:ext cx="1450149" cy="10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925" y="1147613"/>
            <a:ext cx="1635525" cy="122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605125" y="2665800"/>
            <a:ext cx="335400" cy="1553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9"/>
          <p:cNvCxnSpPr>
            <a:endCxn id="125" idx="2"/>
          </p:cNvCxnSpPr>
          <p:nvPr/>
        </p:nvCxnSpPr>
        <p:spPr>
          <a:xfrm rot="10800000">
            <a:off x="790462" y="1811250"/>
            <a:ext cx="31500" cy="805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/>
          <p:nvPr/>
        </p:nvSpPr>
        <p:spPr>
          <a:xfrm>
            <a:off x="2461350" y="3124450"/>
            <a:ext cx="299700" cy="1226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9"/>
          <p:cNvCxnSpPr/>
          <p:nvPr/>
        </p:nvCxnSpPr>
        <p:spPr>
          <a:xfrm rot="10800000">
            <a:off x="2535050" y="2551275"/>
            <a:ext cx="73500" cy="441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/>
          <p:nvPr/>
        </p:nvSpPr>
        <p:spPr>
          <a:xfrm>
            <a:off x="3682025" y="2831600"/>
            <a:ext cx="382200" cy="1553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9"/>
          <p:cNvCxnSpPr>
            <a:endCxn id="127" idx="2"/>
          </p:cNvCxnSpPr>
          <p:nvPr/>
        </p:nvCxnSpPr>
        <p:spPr>
          <a:xfrm flipH="1" rot="10800000">
            <a:off x="3884210" y="1831727"/>
            <a:ext cx="17100" cy="87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9"/>
          <p:cNvSpPr/>
          <p:nvPr/>
        </p:nvSpPr>
        <p:spPr>
          <a:xfrm>
            <a:off x="7031725" y="3047575"/>
            <a:ext cx="237900" cy="1268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 rot="10800000">
            <a:off x="7016050" y="2420450"/>
            <a:ext cx="122700" cy="507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9"/>
          <p:cNvSpPr/>
          <p:nvPr/>
        </p:nvSpPr>
        <p:spPr>
          <a:xfrm>
            <a:off x="8193975" y="2706525"/>
            <a:ext cx="171300" cy="1553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9"/>
          <p:cNvCxnSpPr/>
          <p:nvPr/>
        </p:nvCxnSpPr>
        <p:spPr>
          <a:xfrm flipH="1" rot="10800000">
            <a:off x="8279625" y="1755525"/>
            <a:ext cx="85800" cy="87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/>
          <p:nvPr/>
        </p:nvSpPr>
        <p:spPr>
          <a:xfrm>
            <a:off x="1415775" y="1341088"/>
            <a:ext cx="163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5750350" y="1126738"/>
            <a:ext cx="1709100" cy="12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3083500" y="625600"/>
            <a:ext cx="163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550625" y="556088"/>
            <a:ext cx="15438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750" y="770629"/>
            <a:ext cx="1550400" cy="55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725" y="436348"/>
            <a:ext cx="1078350" cy="10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14600" y="2451050"/>
            <a:ext cx="82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Remember that adorable 9-year-old who sang at the opening ceremonies? That was fake, too.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314600" y="2940350"/>
            <a:ext cx="78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remember that adorable  year old sing opening ceremony be fake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262650" y="2424050"/>
            <a:ext cx="7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0" y="2913350"/>
            <a:ext cx="13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Preprocessed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262650" y="821800"/>
            <a:ext cx="510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Only extract the alphabetic letters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Lower case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Lemmatization (remember, remembered, remembering, rememberable -&gt; remember)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Tokenization -&gt; Remove irrelevant tokens and stop words (e.g. determiners, pronouns, conjunctions, etc.)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208150" y="3681313"/>
            <a:ext cx="2725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remember </a:t>
            </a:r>
            <a:r>
              <a:rPr lang="en" sz="1200">
                <a:solidFill>
                  <a:schemeClr val="dk1"/>
                </a:solidFill>
              </a:rPr>
              <a:t>  [-0.66, 1.10, …, 0.72]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adorable </a:t>
            </a:r>
            <a:r>
              <a:rPr lang="en" sz="1200">
                <a:solidFill>
                  <a:schemeClr val="dk1"/>
                </a:solidFill>
              </a:rPr>
              <a:t>    [-0.78, 0.58, …, 0.05]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……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fake</a:t>
            </a:r>
            <a:r>
              <a:rPr lang="en" sz="1200">
                <a:solidFill>
                  <a:schemeClr val="dk1"/>
                </a:solidFill>
              </a:rPr>
              <a:t>             [-0.71, 1.38, …, 0.40]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557075" y="3287938"/>
            <a:ext cx="15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Bag-of-words</a:t>
            </a:r>
            <a:endParaRPr/>
          </a:p>
        </p:txBody>
      </p:sp>
      <p:graphicFrame>
        <p:nvGraphicFramePr>
          <p:cNvPr id="157" name="Google Shape;157;p20"/>
          <p:cNvGraphicFramePr/>
          <p:nvPr/>
        </p:nvGraphicFramePr>
        <p:xfrm>
          <a:off x="409850" y="37418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{BFA6F267-0A95-4D20-8DD2-B2BD3E65E8C7}</a:tableStyleId>
              </a:tblPr>
              <a:tblGrid>
                <a:gridCol w="1005975"/>
                <a:gridCol w="838875"/>
              </a:tblGrid>
              <a:tr h="31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Words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Counts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remember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adorable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fake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" name="Google Shape;158;p20"/>
          <p:cNvSpPr txBox="1"/>
          <p:nvPr/>
        </p:nvSpPr>
        <p:spPr>
          <a:xfrm>
            <a:off x="557075" y="4227750"/>
            <a:ext cx="85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…</a:t>
            </a:r>
            <a:endParaRPr b="1"/>
          </a:p>
        </p:txBody>
      </p:sp>
      <p:sp>
        <p:nvSpPr>
          <p:cNvPr id="159" name="Google Shape;159;p20"/>
          <p:cNvSpPr txBox="1"/>
          <p:nvPr/>
        </p:nvSpPr>
        <p:spPr>
          <a:xfrm>
            <a:off x="557075" y="4597050"/>
            <a:ext cx="85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…</a:t>
            </a:r>
            <a:endParaRPr b="1"/>
          </a:p>
        </p:txBody>
      </p:sp>
      <p:sp>
        <p:nvSpPr>
          <p:cNvPr id="160" name="Google Shape;160;p20"/>
          <p:cNvSpPr txBox="1"/>
          <p:nvPr/>
        </p:nvSpPr>
        <p:spPr>
          <a:xfrm>
            <a:off x="3471575" y="3287938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4699" y="3755138"/>
            <a:ext cx="3953457" cy="13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567875" y="3287938"/>
            <a:ext cx="15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vectors</a:t>
            </a:r>
            <a:endParaRPr/>
          </a:p>
        </p:txBody>
      </p:sp>
      <p:sp>
        <p:nvSpPr>
          <p:cNvPr id="163" name="Google Shape;163;p20"/>
          <p:cNvSpPr txBox="1"/>
          <p:nvPr>
            <p:ph idx="4294967295" type="title"/>
          </p:nvPr>
        </p:nvSpPr>
        <p:spPr>
          <a:xfrm>
            <a:off x="0" y="0"/>
            <a:ext cx="91440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0" y="0"/>
            <a:ext cx="9144000" cy="474300"/>
          </a:xfrm>
          <a:prstGeom prst="rect">
            <a:avLst/>
          </a:prstGeom>
          <a:solidFill>
            <a:srgbClr val="A7C396"/>
          </a:solidFill>
        </p:spPr>
        <p:txBody>
          <a:bodyPr anchorCtr="0" anchor="t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4B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 b="1">
              <a:solidFill>
                <a:srgbClr val="414B3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75" y="1177675"/>
            <a:ext cx="5005701" cy="10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25975" y="677900"/>
            <a:ext cx="23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Candidates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790885"/>
            <a:ext cx="5005701" cy="227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00" y="2419300"/>
            <a:ext cx="3298800" cy="2392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24575" y="2315788"/>
            <a:ext cx="26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Performance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529500" y="677900"/>
            <a:ext cx="23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   Final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453175" y="1177675"/>
            <a:ext cx="362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Random Forest Classifier with Bag of Words (BOW) representation performed the best (5-fold CV: 55.94%).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Test set accuracy:  51.26%, better than random guesses.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21"/>
          <p:cNvSpPr txBox="1"/>
          <p:nvPr/>
        </p:nvSpPr>
        <p:spPr>
          <a:xfrm>
            <a:off x="5529500" y="4727725"/>
            <a:ext cx="33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Confusion matrix of Random Forest Classifier on test set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